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3" r:id="rId9"/>
    <p:sldId id="264" r:id="rId10"/>
    <p:sldId id="267" r:id="rId11"/>
    <p:sldId id="266" r:id="rId12"/>
    <p:sldId id="268" r:id="rId13"/>
    <p:sldId id="25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386" y="-7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E16F4F-0DEC-4D18-B451-7504E4B423DD}" type="doc">
      <dgm:prSet loTypeId="urn:microsoft.com/office/officeart/2005/8/layout/cycle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220F5AE1-7617-4809-95B2-E8A59DBCC561}">
      <dgm:prSet phldrT="[Testo]" custT="1"/>
      <dgm:spPr/>
      <dgm:t>
        <a:bodyPr/>
        <a:lstStyle/>
        <a:p>
          <a:r>
            <a:rPr lang="it-IT" sz="3600"/>
            <a:t>licenziamenti</a:t>
          </a:r>
        </a:p>
      </dgm:t>
    </dgm:pt>
    <dgm:pt modelId="{4591BBD1-36C0-4D78-A863-ED89156C4A65}" type="parTrans" cxnId="{CCC6F638-9C30-4150-B837-C72B67A5C32C}">
      <dgm:prSet/>
      <dgm:spPr/>
      <dgm:t>
        <a:bodyPr/>
        <a:lstStyle/>
        <a:p>
          <a:endParaRPr lang="it-IT" sz="3600"/>
        </a:p>
      </dgm:t>
    </dgm:pt>
    <dgm:pt modelId="{E49AB4CF-2835-40FE-B20A-DFC706A665EE}" type="sibTrans" cxnId="{CCC6F638-9C30-4150-B837-C72B67A5C32C}">
      <dgm:prSet/>
      <dgm:spPr/>
      <dgm:t>
        <a:bodyPr/>
        <a:lstStyle/>
        <a:p>
          <a:endParaRPr lang="it-IT" sz="3600"/>
        </a:p>
      </dgm:t>
    </dgm:pt>
    <dgm:pt modelId="{AFA6C2F5-964F-42AE-BDEB-79EE638B7CE7}">
      <dgm:prSet phldrT="[Testo]" custT="1"/>
      <dgm:spPr/>
      <dgm:t>
        <a:bodyPr/>
        <a:lstStyle/>
        <a:p>
          <a:r>
            <a:rPr lang="it-IT" sz="3600"/>
            <a:t>disoccupazione diffusa</a:t>
          </a:r>
        </a:p>
      </dgm:t>
    </dgm:pt>
    <dgm:pt modelId="{596166FE-B453-4B64-B229-08E85CE5B19A}" type="parTrans" cxnId="{856FE1BB-FA3A-45E6-BF10-FAAA22C76F54}">
      <dgm:prSet/>
      <dgm:spPr/>
      <dgm:t>
        <a:bodyPr/>
        <a:lstStyle/>
        <a:p>
          <a:endParaRPr lang="it-IT" sz="3600"/>
        </a:p>
      </dgm:t>
    </dgm:pt>
    <dgm:pt modelId="{2D72FCA6-0B90-464A-8E84-A4F2939FC02B}" type="sibTrans" cxnId="{856FE1BB-FA3A-45E6-BF10-FAAA22C76F54}">
      <dgm:prSet/>
      <dgm:spPr/>
      <dgm:t>
        <a:bodyPr/>
        <a:lstStyle/>
        <a:p>
          <a:endParaRPr lang="it-IT" sz="3600"/>
        </a:p>
      </dgm:t>
    </dgm:pt>
    <dgm:pt modelId="{3C93ABFD-40B0-40A5-A7A5-66C13F08E820}">
      <dgm:prSet phldrT="[Testo]" custT="1"/>
      <dgm:spPr/>
      <dgm:t>
        <a:bodyPr/>
        <a:lstStyle/>
        <a:p>
          <a:r>
            <a:rPr lang="it-IT" sz="3600"/>
            <a:t>calo della domanda</a:t>
          </a:r>
        </a:p>
      </dgm:t>
    </dgm:pt>
    <dgm:pt modelId="{35029413-AF50-4E06-9DDB-3B9CA460E0E4}" type="parTrans" cxnId="{00EF9460-8897-4383-A3E8-19F855C01AC3}">
      <dgm:prSet/>
      <dgm:spPr/>
      <dgm:t>
        <a:bodyPr/>
        <a:lstStyle/>
        <a:p>
          <a:endParaRPr lang="it-IT" sz="3600"/>
        </a:p>
      </dgm:t>
    </dgm:pt>
    <dgm:pt modelId="{AFD0D476-DC27-4CF8-BF74-A3D77A28771F}" type="sibTrans" cxnId="{00EF9460-8897-4383-A3E8-19F855C01AC3}">
      <dgm:prSet/>
      <dgm:spPr/>
      <dgm:t>
        <a:bodyPr/>
        <a:lstStyle/>
        <a:p>
          <a:endParaRPr lang="it-IT" sz="3600"/>
        </a:p>
      </dgm:t>
    </dgm:pt>
    <dgm:pt modelId="{8C29880B-9EA0-42DA-A95D-7011947F072E}">
      <dgm:prSet phldrT="[Testo]" custT="1"/>
      <dgm:spPr/>
      <dgm:t>
        <a:bodyPr/>
        <a:lstStyle/>
        <a:p>
          <a:r>
            <a:rPr lang="it-IT" sz="3600"/>
            <a:t>crisi delle aziende e delle industrie</a:t>
          </a:r>
        </a:p>
      </dgm:t>
    </dgm:pt>
    <dgm:pt modelId="{91298203-8594-4F6C-9F97-DD4BA943EF17}" type="parTrans" cxnId="{B8E48632-5995-4D0B-A96C-7D5713AAB16A}">
      <dgm:prSet/>
      <dgm:spPr/>
      <dgm:t>
        <a:bodyPr/>
        <a:lstStyle/>
        <a:p>
          <a:endParaRPr lang="it-IT" sz="3600"/>
        </a:p>
      </dgm:t>
    </dgm:pt>
    <dgm:pt modelId="{2D70241F-2225-4E06-A75E-2BFD32DFC62C}" type="sibTrans" cxnId="{B8E48632-5995-4D0B-A96C-7D5713AAB16A}">
      <dgm:prSet/>
      <dgm:spPr/>
      <dgm:t>
        <a:bodyPr/>
        <a:lstStyle/>
        <a:p>
          <a:endParaRPr lang="it-IT" sz="3600"/>
        </a:p>
      </dgm:t>
    </dgm:pt>
    <dgm:pt modelId="{AC2EA91C-50C7-4677-89BB-4B65E3B27934}" type="pres">
      <dgm:prSet presAssocID="{FAE16F4F-0DEC-4D18-B451-7504E4B423D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7BF2C19-F80E-4EF1-9D35-A2990EC534E7}" type="pres">
      <dgm:prSet presAssocID="{220F5AE1-7617-4809-95B2-E8A59DBCC561}" presName="dummy" presStyleCnt="0"/>
      <dgm:spPr/>
    </dgm:pt>
    <dgm:pt modelId="{5E6FD1CB-0E70-4F14-9EBF-B39C32C9875E}" type="pres">
      <dgm:prSet presAssocID="{220F5AE1-7617-4809-95B2-E8A59DBCC561}" presName="node" presStyleLbl="revTx" presStyleIdx="0" presStyleCnt="4" custScaleX="16440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EE6F67C-C061-49D4-942F-850BBFA74E71}" type="pres">
      <dgm:prSet presAssocID="{E49AB4CF-2835-40FE-B20A-DFC706A665EE}" presName="sibTrans" presStyleLbl="node1" presStyleIdx="0" presStyleCnt="4" custScaleX="124638"/>
      <dgm:spPr/>
      <dgm:t>
        <a:bodyPr/>
        <a:lstStyle/>
        <a:p>
          <a:endParaRPr lang="it-IT"/>
        </a:p>
      </dgm:t>
    </dgm:pt>
    <dgm:pt modelId="{CE5B3ABB-AC23-4C51-9D61-F213B98D1F2A}" type="pres">
      <dgm:prSet presAssocID="{AFA6C2F5-964F-42AE-BDEB-79EE638B7CE7}" presName="dummy" presStyleCnt="0"/>
      <dgm:spPr/>
    </dgm:pt>
    <dgm:pt modelId="{A2969DCE-38A9-41E4-85CB-1DBE81F87CC0}" type="pres">
      <dgm:prSet presAssocID="{AFA6C2F5-964F-42AE-BDEB-79EE638B7CE7}" presName="node" presStyleLbl="revTx" presStyleIdx="1" presStyleCnt="4" custScaleX="17422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C9A2435-6BA7-4946-80DA-0353A2A1801F}" type="pres">
      <dgm:prSet presAssocID="{2D72FCA6-0B90-464A-8E84-A4F2939FC02B}" presName="sibTrans" presStyleLbl="node1" presStyleIdx="1" presStyleCnt="4" custLinFactNeighborX="5143" custLinFactNeighborY="-5143"/>
      <dgm:spPr/>
      <dgm:t>
        <a:bodyPr/>
        <a:lstStyle/>
        <a:p>
          <a:endParaRPr lang="it-IT"/>
        </a:p>
      </dgm:t>
    </dgm:pt>
    <dgm:pt modelId="{D699C5D6-F6B0-47D2-975C-D86FDE651991}" type="pres">
      <dgm:prSet presAssocID="{3C93ABFD-40B0-40A5-A7A5-66C13F08E820}" presName="dummy" presStyleCnt="0"/>
      <dgm:spPr/>
    </dgm:pt>
    <dgm:pt modelId="{AE2E9E29-CEA3-48AF-B557-5C37378D653C}" type="pres">
      <dgm:prSet presAssocID="{3C93ABFD-40B0-40A5-A7A5-66C13F08E820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993A842-1427-4022-ADF1-B2FBA1676107}" type="pres">
      <dgm:prSet presAssocID="{AFD0D476-DC27-4CF8-BF74-A3D77A28771F}" presName="sibTrans" presStyleLbl="node1" presStyleIdx="2" presStyleCnt="4" custLinFactNeighborX="-7429" custLinFactNeighborY="4571"/>
      <dgm:spPr/>
      <dgm:t>
        <a:bodyPr/>
        <a:lstStyle/>
        <a:p>
          <a:endParaRPr lang="it-IT"/>
        </a:p>
      </dgm:t>
    </dgm:pt>
    <dgm:pt modelId="{622F2C33-DBC5-4FA7-BA10-6AFF62E09959}" type="pres">
      <dgm:prSet presAssocID="{8C29880B-9EA0-42DA-A95D-7011947F072E}" presName="dummy" presStyleCnt="0"/>
      <dgm:spPr/>
    </dgm:pt>
    <dgm:pt modelId="{8D8E712E-445B-4840-9131-935F2E92BD85}" type="pres">
      <dgm:prSet presAssocID="{8C29880B-9EA0-42DA-A95D-7011947F072E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35E84E-C78A-4586-B2EB-CAA5DBE2C6AD}" type="pres">
      <dgm:prSet presAssocID="{2D70241F-2225-4E06-A75E-2BFD32DFC62C}" presName="sibTrans" presStyleLbl="node1" presStyleIdx="3" presStyleCnt="4" custScaleX="208067" custLinFactNeighborX="4000" custLinFactNeighborY="10857"/>
      <dgm:spPr/>
      <dgm:t>
        <a:bodyPr/>
        <a:lstStyle/>
        <a:p>
          <a:endParaRPr lang="it-IT"/>
        </a:p>
      </dgm:t>
    </dgm:pt>
  </dgm:ptLst>
  <dgm:cxnLst>
    <dgm:cxn modelId="{85290576-5CB9-42FC-8FF6-3B04CBAEEA07}" type="presOf" srcId="{2D72FCA6-0B90-464A-8E84-A4F2939FC02B}" destId="{5C9A2435-6BA7-4946-80DA-0353A2A1801F}" srcOrd="0" destOrd="0" presId="urn:microsoft.com/office/officeart/2005/8/layout/cycle1"/>
    <dgm:cxn modelId="{856FE1BB-FA3A-45E6-BF10-FAAA22C76F54}" srcId="{FAE16F4F-0DEC-4D18-B451-7504E4B423DD}" destId="{AFA6C2F5-964F-42AE-BDEB-79EE638B7CE7}" srcOrd="1" destOrd="0" parTransId="{596166FE-B453-4B64-B229-08E85CE5B19A}" sibTransId="{2D72FCA6-0B90-464A-8E84-A4F2939FC02B}"/>
    <dgm:cxn modelId="{A04A96E7-E250-4984-9225-D22E842D0E1F}" type="presOf" srcId="{FAE16F4F-0DEC-4D18-B451-7504E4B423DD}" destId="{AC2EA91C-50C7-4677-89BB-4B65E3B27934}" srcOrd="0" destOrd="0" presId="urn:microsoft.com/office/officeart/2005/8/layout/cycle1"/>
    <dgm:cxn modelId="{A8A4FCD6-D243-4102-ACEB-04885E30AB61}" type="presOf" srcId="{220F5AE1-7617-4809-95B2-E8A59DBCC561}" destId="{5E6FD1CB-0E70-4F14-9EBF-B39C32C9875E}" srcOrd="0" destOrd="0" presId="urn:microsoft.com/office/officeart/2005/8/layout/cycle1"/>
    <dgm:cxn modelId="{00EF9460-8897-4383-A3E8-19F855C01AC3}" srcId="{FAE16F4F-0DEC-4D18-B451-7504E4B423DD}" destId="{3C93ABFD-40B0-40A5-A7A5-66C13F08E820}" srcOrd="2" destOrd="0" parTransId="{35029413-AF50-4E06-9DDB-3B9CA460E0E4}" sibTransId="{AFD0D476-DC27-4CF8-BF74-A3D77A28771F}"/>
    <dgm:cxn modelId="{6702FC78-4608-4873-9E1B-EDAD751811A7}" type="presOf" srcId="{3C93ABFD-40B0-40A5-A7A5-66C13F08E820}" destId="{AE2E9E29-CEA3-48AF-B557-5C37378D653C}" srcOrd="0" destOrd="0" presId="urn:microsoft.com/office/officeart/2005/8/layout/cycle1"/>
    <dgm:cxn modelId="{089F6DF5-E43C-4D5B-A013-27AED6A9981B}" type="presOf" srcId="{8C29880B-9EA0-42DA-A95D-7011947F072E}" destId="{8D8E712E-445B-4840-9131-935F2E92BD85}" srcOrd="0" destOrd="0" presId="urn:microsoft.com/office/officeart/2005/8/layout/cycle1"/>
    <dgm:cxn modelId="{20B04C0A-3725-4595-B80F-5D6D465A3367}" type="presOf" srcId="{AFA6C2F5-964F-42AE-BDEB-79EE638B7CE7}" destId="{A2969DCE-38A9-41E4-85CB-1DBE81F87CC0}" srcOrd="0" destOrd="0" presId="urn:microsoft.com/office/officeart/2005/8/layout/cycle1"/>
    <dgm:cxn modelId="{93C30F50-EC6C-4B2B-B3C9-E37057B7C79A}" type="presOf" srcId="{AFD0D476-DC27-4CF8-BF74-A3D77A28771F}" destId="{F993A842-1427-4022-ADF1-B2FBA1676107}" srcOrd="0" destOrd="0" presId="urn:microsoft.com/office/officeart/2005/8/layout/cycle1"/>
    <dgm:cxn modelId="{4727A7A6-7BCD-4082-8CCA-B7E241191528}" type="presOf" srcId="{E49AB4CF-2835-40FE-B20A-DFC706A665EE}" destId="{2EE6F67C-C061-49D4-942F-850BBFA74E71}" srcOrd="0" destOrd="0" presId="urn:microsoft.com/office/officeart/2005/8/layout/cycle1"/>
    <dgm:cxn modelId="{FAA5736B-A7ED-4EE5-9FB1-D077887A9D2A}" type="presOf" srcId="{2D70241F-2225-4E06-A75E-2BFD32DFC62C}" destId="{AE35E84E-C78A-4586-B2EB-CAA5DBE2C6AD}" srcOrd="0" destOrd="0" presId="urn:microsoft.com/office/officeart/2005/8/layout/cycle1"/>
    <dgm:cxn modelId="{B8E48632-5995-4D0B-A96C-7D5713AAB16A}" srcId="{FAE16F4F-0DEC-4D18-B451-7504E4B423DD}" destId="{8C29880B-9EA0-42DA-A95D-7011947F072E}" srcOrd="3" destOrd="0" parTransId="{91298203-8594-4F6C-9F97-DD4BA943EF17}" sibTransId="{2D70241F-2225-4E06-A75E-2BFD32DFC62C}"/>
    <dgm:cxn modelId="{CCC6F638-9C30-4150-B837-C72B67A5C32C}" srcId="{FAE16F4F-0DEC-4D18-B451-7504E4B423DD}" destId="{220F5AE1-7617-4809-95B2-E8A59DBCC561}" srcOrd="0" destOrd="0" parTransId="{4591BBD1-36C0-4D78-A863-ED89156C4A65}" sibTransId="{E49AB4CF-2835-40FE-B20A-DFC706A665EE}"/>
    <dgm:cxn modelId="{93C67B89-E643-49CE-BFEB-F55B0C3CCBB0}" type="presParOf" srcId="{AC2EA91C-50C7-4677-89BB-4B65E3B27934}" destId="{77BF2C19-F80E-4EF1-9D35-A2990EC534E7}" srcOrd="0" destOrd="0" presId="urn:microsoft.com/office/officeart/2005/8/layout/cycle1"/>
    <dgm:cxn modelId="{880F568D-241F-4660-97CF-3A93EE4F9F17}" type="presParOf" srcId="{AC2EA91C-50C7-4677-89BB-4B65E3B27934}" destId="{5E6FD1CB-0E70-4F14-9EBF-B39C32C9875E}" srcOrd="1" destOrd="0" presId="urn:microsoft.com/office/officeart/2005/8/layout/cycle1"/>
    <dgm:cxn modelId="{A8584019-98E3-4798-B7E1-92FE9567BB94}" type="presParOf" srcId="{AC2EA91C-50C7-4677-89BB-4B65E3B27934}" destId="{2EE6F67C-C061-49D4-942F-850BBFA74E71}" srcOrd="2" destOrd="0" presId="urn:microsoft.com/office/officeart/2005/8/layout/cycle1"/>
    <dgm:cxn modelId="{96092AE1-DA05-4653-90F6-B2511A391153}" type="presParOf" srcId="{AC2EA91C-50C7-4677-89BB-4B65E3B27934}" destId="{CE5B3ABB-AC23-4C51-9D61-F213B98D1F2A}" srcOrd="3" destOrd="0" presId="urn:microsoft.com/office/officeart/2005/8/layout/cycle1"/>
    <dgm:cxn modelId="{6EB21109-C465-462F-8756-0A47A2A6D68C}" type="presParOf" srcId="{AC2EA91C-50C7-4677-89BB-4B65E3B27934}" destId="{A2969DCE-38A9-41E4-85CB-1DBE81F87CC0}" srcOrd="4" destOrd="0" presId="urn:microsoft.com/office/officeart/2005/8/layout/cycle1"/>
    <dgm:cxn modelId="{A0D791F2-E8AD-436A-9142-E7D8E98C33FD}" type="presParOf" srcId="{AC2EA91C-50C7-4677-89BB-4B65E3B27934}" destId="{5C9A2435-6BA7-4946-80DA-0353A2A1801F}" srcOrd="5" destOrd="0" presId="urn:microsoft.com/office/officeart/2005/8/layout/cycle1"/>
    <dgm:cxn modelId="{6CB115C1-D5E8-4234-8334-7CE76EC16268}" type="presParOf" srcId="{AC2EA91C-50C7-4677-89BB-4B65E3B27934}" destId="{D699C5D6-F6B0-47D2-975C-D86FDE651991}" srcOrd="6" destOrd="0" presId="urn:microsoft.com/office/officeart/2005/8/layout/cycle1"/>
    <dgm:cxn modelId="{EEA65BA3-32A1-429D-9385-0E65D7E5C571}" type="presParOf" srcId="{AC2EA91C-50C7-4677-89BB-4B65E3B27934}" destId="{AE2E9E29-CEA3-48AF-B557-5C37378D653C}" srcOrd="7" destOrd="0" presId="urn:microsoft.com/office/officeart/2005/8/layout/cycle1"/>
    <dgm:cxn modelId="{63B6ED74-467E-476E-BAFD-80EB42EA652A}" type="presParOf" srcId="{AC2EA91C-50C7-4677-89BB-4B65E3B27934}" destId="{F993A842-1427-4022-ADF1-B2FBA1676107}" srcOrd="8" destOrd="0" presId="urn:microsoft.com/office/officeart/2005/8/layout/cycle1"/>
    <dgm:cxn modelId="{7EA4796C-4895-4DF0-99DE-7C0A0A6B5BF0}" type="presParOf" srcId="{AC2EA91C-50C7-4677-89BB-4B65E3B27934}" destId="{622F2C33-DBC5-4FA7-BA10-6AFF62E09959}" srcOrd="9" destOrd="0" presId="urn:microsoft.com/office/officeart/2005/8/layout/cycle1"/>
    <dgm:cxn modelId="{9F79E6E5-9206-4C8F-AA2A-38D3875A7BF2}" type="presParOf" srcId="{AC2EA91C-50C7-4677-89BB-4B65E3B27934}" destId="{8D8E712E-445B-4840-9131-935F2E92BD85}" srcOrd="10" destOrd="0" presId="urn:microsoft.com/office/officeart/2005/8/layout/cycle1"/>
    <dgm:cxn modelId="{FCB831C6-EE16-45B7-8CF8-508E1671B1F4}" type="presParOf" srcId="{AC2EA91C-50C7-4677-89BB-4B65E3B27934}" destId="{AE35E84E-C78A-4586-B2EB-CAA5DBE2C6AD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6FD1CB-0E70-4F14-9EBF-B39C32C9875E}">
      <dsp:nvSpPr>
        <dsp:cNvPr id="0" name=""/>
        <dsp:cNvSpPr/>
      </dsp:nvSpPr>
      <dsp:spPr>
        <a:xfrm>
          <a:off x="3040206" y="121778"/>
          <a:ext cx="3160343" cy="1922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/>
            <a:t>licenziamenti</a:t>
          </a:r>
        </a:p>
      </dsp:txBody>
      <dsp:txXfrm>
        <a:off x="3040206" y="121778"/>
        <a:ext cx="3160343" cy="1922268"/>
      </dsp:txXfrm>
    </dsp:sp>
    <dsp:sp modelId="{2EE6F67C-C061-49D4-942F-850BBFA74E71}">
      <dsp:nvSpPr>
        <dsp:cNvPr id="0" name=""/>
        <dsp:cNvSpPr/>
      </dsp:nvSpPr>
      <dsp:spPr>
        <a:xfrm>
          <a:off x="-393649" y="948"/>
          <a:ext cx="6764592" cy="5427391"/>
        </a:xfrm>
        <a:prstGeom prst="circularArrow">
          <a:avLst>
            <a:gd name="adj1" fmla="val 6906"/>
            <a:gd name="adj2" fmla="val 465704"/>
            <a:gd name="adj3" fmla="val 547935"/>
            <a:gd name="adj4" fmla="val 20586361"/>
            <a:gd name="adj5" fmla="val 805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69DCE-38A9-41E4-85CB-1DBE81F87CC0}">
      <dsp:nvSpPr>
        <dsp:cNvPr id="0" name=""/>
        <dsp:cNvSpPr/>
      </dsp:nvSpPr>
      <dsp:spPr>
        <a:xfrm>
          <a:off x="2945813" y="3385241"/>
          <a:ext cx="3349129" cy="1922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/>
            <a:t>disoccupazione diffusa</a:t>
          </a:r>
        </a:p>
      </dsp:txBody>
      <dsp:txXfrm>
        <a:off x="2945813" y="3385241"/>
        <a:ext cx="3349129" cy="1922268"/>
      </dsp:txXfrm>
    </dsp:sp>
    <dsp:sp modelId="{5C9A2435-6BA7-4946-80DA-0353A2A1801F}">
      <dsp:nvSpPr>
        <dsp:cNvPr id="0" name=""/>
        <dsp:cNvSpPr/>
      </dsp:nvSpPr>
      <dsp:spPr>
        <a:xfrm>
          <a:off x="554081" y="-278182"/>
          <a:ext cx="5427391" cy="5427391"/>
        </a:xfrm>
        <a:prstGeom prst="circularArrow">
          <a:avLst>
            <a:gd name="adj1" fmla="val 6906"/>
            <a:gd name="adj2" fmla="val 465704"/>
            <a:gd name="adj3" fmla="val 5947935"/>
            <a:gd name="adj4" fmla="val 5463814"/>
            <a:gd name="adj5" fmla="val 805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E9E29-CEA3-48AF-B557-5C37378D653C}">
      <dsp:nvSpPr>
        <dsp:cNvPr id="0" name=""/>
        <dsp:cNvSpPr/>
      </dsp:nvSpPr>
      <dsp:spPr>
        <a:xfrm>
          <a:off x="395780" y="3385241"/>
          <a:ext cx="1922268" cy="1922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/>
            <a:t>calo della domanda</a:t>
          </a:r>
        </a:p>
      </dsp:txBody>
      <dsp:txXfrm>
        <a:off x="395780" y="3385241"/>
        <a:ext cx="1922268" cy="1922268"/>
      </dsp:txXfrm>
    </dsp:sp>
    <dsp:sp modelId="{F993A842-1427-4022-ADF1-B2FBA1676107}">
      <dsp:nvSpPr>
        <dsp:cNvPr id="0" name=""/>
        <dsp:cNvSpPr/>
      </dsp:nvSpPr>
      <dsp:spPr>
        <a:xfrm>
          <a:off x="-128250" y="249034"/>
          <a:ext cx="5427391" cy="5427391"/>
        </a:xfrm>
        <a:prstGeom prst="circularArrow">
          <a:avLst>
            <a:gd name="adj1" fmla="val 6906"/>
            <a:gd name="adj2" fmla="val 465704"/>
            <a:gd name="adj3" fmla="val 11347935"/>
            <a:gd name="adj4" fmla="val 9786361"/>
            <a:gd name="adj5" fmla="val 805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8E712E-445B-4840-9131-935F2E92BD85}">
      <dsp:nvSpPr>
        <dsp:cNvPr id="0" name=""/>
        <dsp:cNvSpPr/>
      </dsp:nvSpPr>
      <dsp:spPr>
        <a:xfrm>
          <a:off x="395780" y="121778"/>
          <a:ext cx="1922268" cy="1922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kern="1200"/>
            <a:t>crisi delle aziende e delle industrie</a:t>
          </a:r>
        </a:p>
      </dsp:txBody>
      <dsp:txXfrm>
        <a:off x="395780" y="121778"/>
        <a:ext cx="1922268" cy="1922268"/>
      </dsp:txXfrm>
    </dsp:sp>
    <dsp:sp modelId="{AE35E84E-C78A-4586-B2EB-CAA5DBE2C6AD}">
      <dsp:nvSpPr>
        <dsp:cNvPr id="0" name=""/>
        <dsp:cNvSpPr/>
      </dsp:nvSpPr>
      <dsp:spPr>
        <a:xfrm>
          <a:off x="-2440563" y="590200"/>
          <a:ext cx="11292611" cy="5427391"/>
        </a:xfrm>
        <a:prstGeom prst="circularArrow">
          <a:avLst>
            <a:gd name="adj1" fmla="val 6906"/>
            <a:gd name="adj2" fmla="val 465704"/>
            <a:gd name="adj3" fmla="val 15811113"/>
            <a:gd name="adj4" fmla="val 15186361"/>
            <a:gd name="adj5" fmla="val 805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EA2D-FC9A-45A5-89E4-D8F77C899EE6}" type="datetimeFigureOut">
              <a:rPr lang="it-IT" smtClean="0"/>
              <a:pPr/>
              <a:t>07/12/2020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A984-5E50-4D07-B421-B8D814C792A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EA2D-FC9A-45A5-89E4-D8F77C899EE6}" type="datetimeFigureOut">
              <a:rPr lang="it-IT" smtClean="0"/>
              <a:pPr/>
              <a:t>07/12/2020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A984-5E50-4D07-B421-B8D814C792A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EA2D-FC9A-45A5-89E4-D8F77C899EE6}" type="datetimeFigureOut">
              <a:rPr lang="it-IT" smtClean="0"/>
              <a:pPr/>
              <a:t>07/12/2020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A984-5E50-4D07-B421-B8D814C792A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EA2D-FC9A-45A5-89E4-D8F77C899EE6}" type="datetimeFigureOut">
              <a:rPr lang="it-IT" smtClean="0"/>
              <a:pPr/>
              <a:t>07/12/2020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A984-5E50-4D07-B421-B8D814C792A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EA2D-FC9A-45A5-89E4-D8F77C899EE6}" type="datetimeFigureOut">
              <a:rPr lang="it-IT" smtClean="0"/>
              <a:pPr/>
              <a:t>07/12/2020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A984-5E50-4D07-B421-B8D814C792A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EA2D-FC9A-45A5-89E4-D8F77C899EE6}" type="datetimeFigureOut">
              <a:rPr lang="it-IT" smtClean="0"/>
              <a:pPr/>
              <a:t>07/12/2020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A984-5E50-4D07-B421-B8D814C792A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EA2D-FC9A-45A5-89E4-D8F77C899EE6}" type="datetimeFigureOut">
              <a:rPr lang="it-IT" smtClean="0"/>
              <a:pPr/>
              <a:t>07/12/2020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A984-5E50-4D07-B421-B8D814C792A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EA2D-FC9A-45A5-89E4-D8F77C899EE6}" type="datetimeFigureOut">
              <a:rPr lang="it-IT" smtClean="0"/>
              <a:pPr/>
              <a:t>07/12/2020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A984-5E50-4D07-B421-B8D814C792A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EA2D-FC9A-45A5-89E4-D8F77C899EE6}" type="datetimeFigureOut">
              <a:rPr lang="it-IT" smtClean="0"/>
              <a:pPr/>
              <a:t>07/12/2020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A984-5E50-4D07-B421-B8D814C792A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EA2D-FC9A-45A5-89E4-D8F77C899EE6}" type="datetimeFigureOut">
              <a:rPr lang="it-IT" smtClean="0"/>
              <a:pPr/>
              <a:t>07/12/2020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A984-5E50-4D07-B421-B8D814C792A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7EA2D-FC9A-45A5-89E4-D8F77C899EE6}" type="datetimeFigureOut">
              <a:rPr lang="it-IT" smtClean="0"/>
              <a:pPr/>
              <a:t>07/12/2020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A984-5E50-4D07-B421-B8D814C792A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7EA2D-FC9A-45A5-89E4-D8F77C899EE6}" type="datetimeFigureOut">
              <a:rPr lang="it-IT" smtClean="0"/>
              <a:pPr/>
              <a:t>07/12/2020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EA984-5E50-4D07-B421-B8D814C792A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143248"/>
            <a:ext cx="6076950" cy="3429001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7772400" cy="1470025"/>
          </a:xfrm>
        </p:spPr>
        <p:txBody>
          <a:bodyPr>
            <a:normAutofit/>
          </a:bodyPr>
          <a:lstStyle/>
          <a:p>
            <a:r>
              <a:rPr lang="it-IT" sz="7200" dirty="0" smtClean="0">
                <a:solidFill>
                  <a:srgbClr val="FF0000"/>
                </a:solidFill>
              </a:rPr>
              <a:t>1929</a:t>
            </a:r>
            <a:endParaRPr lang="it-IT" sz="7200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La crisi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r="3793"/>
          <a:stretch>
            <a:fillRect/>
          </a:stretch>
        </p:blipFill>
        <p:spPr bwMode="auto">
          <a:xfrm>
            <a:off x="-1" y="0"/>
            <a:ext cx="9358347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2285984" y="3000372"/>
            <a:ext cx="5357850" cy="175432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5400" dirty="0" smtClean="0"/>
              <a:t>1921: PROIBIZIONISMO</a:t>
            </a:r>
            <a:endParaRPr lang="it-IT" sz="5400" dirty="0"/>
          </a:p>
        </p:txBody>
      </p:sp>
      <p:pic>
        <p:nvPicPr>
          <p:cNvPr id="7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 l="25524" r="21976"/>
          <a:stretch>
            <a:fillRect/>
          </a:stretch>
        </p:blipFill>
        <p:spPr bwMode="auto">
          <a:xfrm>
            <a:off x="0" y="0"/>
            <a:ext cx="776865" cy="796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428992" y="571480"/>
            <a:ext cx="5357850" cy="258532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5400" dirty="0" smtClean="0"/>
              <a:t>p</a:t>
            </a:r>
            <a:r>
              <a:rPr lang="it-IT" sz="5400" dirty="0" smtClean="0"/>
              <a:t>rovoca</a:t>
            </a:r>
          </a:p>
          <a:p>
            <a:pPr algn="ctr"/>
            <a:r>
              <a:rPr lang="it-IT" sz="5400" dirty="0" smtClean="0"/>
              <a:t>CONTRABBANDO, MALAVITA</a:t>
            </a:r>
            <a:endParaRPr lang="it-IT" sz="5400" dirty="0"/>
          </a:p>
        </p:txBody>
      </p:sp>
      <p:pic>
        <p:nvPicPr>
          <p:cNvPr id="23556" name="Picture 4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285992"/>
            <a:ext cx="3643306" cy="4311246"/>
          </a:xfrm>
          <a:prstGeom prst="rect">
            <a:avLst/>
          </a:prstGeom>
          <a:noFill/>
        </p:spPr>
      </p:pic>
      <p:pic>
        <p:nvPicPr>
          <p:cNvPr id="9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 l="25524" r="21976"/>
          <a:stretch>
            <a:fillRect/>
          </a:stretch>
        </p:blipFill>
        <p:spPr bwMode="auto">
          <a:xfrm>
            <a:off x="0" y="0"/>
            <a:ext cx="776865" cy="796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43116"/>
            <a:ext cx="5715000" cy="3810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3571868" y="285728"/>
            <a:ext cx="5357850" cy="175432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5400" dirty="0" smtClean="0"/>
              <a:t>Strage di </a:t>
            </a:r>
            <a:r>
              <a:rPr lang="it-IT" sz="5400" dirty="0" smtClean="0"/>
              <a:t>S</a:t>
            </a:r>
            <a:r>
              <a:rPr lang="it-IT" sz="5400" dirty="0" smtClean="0"/>
              <a:t>an Valentino</a:t>
            </a:r>
            <a:endParaRPr lang="it-IT" sz="5400" dirty="0"/>
          </a:p>
        </p:txBody>
      </p:sp>
      <p:pic>
        <p:nvPicPr>
          <p:cNvPr id="25604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905000" cy="2857500"/>
          </a:xfrm>
          <a:prstGeom prst="rect">
            <a:avLst/>
          </a:prstGeom>
          <a:noFill/>
        </p:spPr>
      </p:pic>
      <p:pic>
        <p:nvPicPr>
          <p:cNvPr id="25606" name="Picture 6" descr="Visualizza immagine di origin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5000636"/>
            <a:ext cx="23812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8382000" cy="4705351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1000100" y="214290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ANNI VENTI DEL NOVECENTO</a:t>
            </a:r>
            <a:endParaRPr lang="it-IT" sz="36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000496" y="3714752"/>
            <a:ext cx="4714908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600" b="1" dirty="0" smtClean="0"/>
              <a:t>GLI USA SONO IL PAESE CAPITALISTICO PIU’ IMPORTANTE DEL MONDO</a:t>
            </a:r>
            <a:endParaRPr lang="it-IT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71802" y="3429000"/>
            <a:ext cx="5357850" cy="19389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6000" b="1" dirty="0" smtClean="0"/>
              <a:t>SEGNALI </a:t>
            </a:r>
            <a:r>
              <a:rPr lang="it-IT" sz="6000" b="1" dirty="0" err="1" smtClean="0"/>
              <a:t>DI</a:t>
            </a:r>
            <a:r>
              <a:rPr lang="it-IT" sz="6000" b="1" dirty="0" smtClean="0"/>
              <a:t> CRISI</a:t>
            </a:r>
            <a:endParaRPr lang="it-IT" sz="60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71472" y="1285860"/>
            <a:ext cx="2214578" cy="9233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5400" dirty="0" err="1" smtClean="0"/>
              <a:t>MA…</a:t>
            </a:r>
            <a:endParaRPr lang="it-IT" sz="5400" dirty="0"/>
          </a:p>
        </p:txBody>
      </p:sp>
      <p:pic>
        <p:nvPicPr>
          <p:cNvPr id="26626" name="Picture 2" descr="Visualizza immagine di origi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500042"/>
            <a:ext cx="4743450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85720" y="571480"/>
            <a:ext cx="5357850" cy="10156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6000" b="1" dirty="0" smtClean="0"/>
              <a:t>CRISI AGRICOLA</a:t>
            </a:r>
            <a:endParaRPr lang="it-IT" sz="60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357554" y="4857760"/>
            <a:ext cx="5357850" cy="15696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800" i="1" dirty="0" smtClean="0"/>
              <a:t>Si è curata solo la crescita industriale</a:t>
            </a:r>
            <a:endParaRPr lang="it-IT" sz="4800" i="1" dirty="0"/>
          </a:p>
        </p:txBody>
      </p:sp>
      <p:pic>
        <p:nvPicPr>
          <p:cNvPr id="2765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85926"/>
            <a:ext cx="6572264" cy="2786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43182"/>
            <a:ext cx="5476875" cy="3076575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285720" y="571480"/>
            <a:ext cx="8143932" cy="19389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6000" b="1" dirty="0" smtClean="0"/>
              <a:t>IL SALARIO DEGLI OPERAI NON CRESCE</a:t>
            </a:r>
            <a:endParaRPr lang="it-IT" sz="60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357554" y="4857760"/>
            <a:ext cx="5357850" cy="15696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800" i="1" dirty="0" smtClean="0"/>
              <a:t>Mentre aumenta il costo della vita</a:t>
            </a:r>
            <a:endParaRPr lang="it-IT" sz="4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r="14428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1000100" y="3429000"/>
            <a:ext cx="7000924" cy="32147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285720" y="571480"/>
            <a:ext cx="8143932" cy="19389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6000" b="1" dirty="0" smtClean="0"/>
              <a:t>CRISI </a:t>
            </a:r>
            <a:r>
              <a:rPr lang="it-IT" sz="6000" b="1" dirty="0" err="1" smtClean="0"/>
              <a:t>DI</a:t>
            </a:r>
            <a:r>
              <a:rPr lang="it-IT" sz="6000" b="1" dirty="0" smtClean="0"/>
              <a:t> SOVRAPPRODUZIONE</a:t>
            </a:r>
            <a:endParaRPr lang="it-IT" sz="6000" b="1" dirty="0"/>
          </a:p>
        </p:txBody>
      </p:sp>
      <p:pic>
        <p:nvPicPr>
          <p:cNvPr id="29700" name="Picture 4" descr="Visualizza immagine di origin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086099"/>
            <a:ext cx="7143750" cy="3771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29" y="0"/>
            <a:ext cx="6857971" cy="428623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CasellaDiTesto 1"/>
          <p:cNvSpPr txBox="1"/>
          <p:nvPr/>
        </p:nvSpPr>
        <p:spPr>
          <a:xfrm>
            <a:off x="357158" y="571480"/>
            <a:ext cx="3643338" cy="10156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6000" b="1" dirty="0" smtClean="0">
                <a:solidFill>
                  <a:srgbClr val="FF0000"/>
                </a:solidFill>
              </a:rPr>
              <a:t>1929</a:t>
            </a:r>
            <a:endParaRPr lang="it-IT" sz="60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28596" y="3286124"/>
            <a:ext cx="8143932" cy="286232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6000" b="1" dirty="0" smtClean="0"/>
              <a:t>RALLENTAMENTO DELLA PRODUZIONE INDUSTRIALE</a:t>
            </a:r>
            <a:endParaRPr lang="it-IT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28596" y="500042"/>
            <a:ext cx="8143932" cy="19389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6000" b="1" dirty="0" smtClean="0"/>
              <a:t>INDUSTRIE, IMPRESE, ATTIVITA’…</a:t>
            </a:r>
            <a:endParaRPr lang="it-IT" sz="60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00034" y="2857496"/>
            <a:ext cx="3500462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800" dirty="0" smtClean="0"/>
              <a:t>n</a:t>
            </a:r>
            <a:r>
              <a:rPr lang="it-IT" sz="4800" dirty="0" smtClean="0"/>
              <a:t>ella realtà</a:t>
            </a:r>
            <a:endParaRPr lang="it-IT" sz="4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000628" y="2857496"/>
            <a:ext cx="3500462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800" dirty="0" smtClean="0"/>
              <a:t>i</a:t>
            </a:r>
            <a:r>
              <a:rPr lang="it-IT" sz="4800" dirty="0" smtClean="0"/>
              <a:t>n BORSA</a:t>
            </a:r>
            <a:endParaRPr lang="it-IT" sz="4800" dirty="0"/>
          </a:p>
        </p:txBody>
      </p:sp>
      <p:sp>
        <p:nvSpPr>
          <p:cNvPr id="5" name="Freccia in giù 4"/>
          <p:cNvSpPr/>
          <p:nvPr/>
        </p:nvSpPr>
        <p:spPr>
          <a:xfrm>
            <a:off x="1714480" y="4286256"/>
            <a:ext cx="1214446" cy="157163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/>
          <p:cNvSpPr/>
          <p:nvPr/>
        </p:nvSpPr>
        <p:spPr>
          <a:xfrm flipV="1">
            <a:off x="6286512" y="4214818"/>
            <a:ext cx="1214446" cy="157163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r="11194"/>
          <a:stretch>
            <a:fillRect/>
          </a:stretch>
        </p:blipFill>
        <p:spPr bwMode="auto">
          <a:xfrm>
            <a:off x="0" y="714356"/>
            <a:ext cx="9144000" cy="5500702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1000100" y="214290"/>
            <a:ext cx="7215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smtClean="0">
                <a:solidFill>
                  <a:srgbClr val="FF0000"/>
                </a:solidFill>
              </a:rPr>
              <a:t>1918-1929</a:t>
            </a:r>
            <a:endParaRPr lang="it-IT" sz="60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928926" y="3714752"/>
            <a:ext cx="564360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5400" b="1" dirty="0" smtClean="0"/>
              <a:t>ANNI RUGGENTI</a:t>
            </a:r>
            <a:endParaRPr lang="it-IT" sz="5400" b="1" dirty="0"/>
          </a:p>
        </p:txBody>
      </p:sp>
      <p:pic>
        <p:nvPicPr>
          <p:cNvPr id="1030" name="Picture 6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 l="25179" r="22897"/>
          <a:stretch>
            <a:fillRect/>
          </a:stretch>
        </p:blipFill>
        <p:spPr bwMode="auto">
          <a:xfrm>
            <a:off x="0" y="0"/>
            <a:ext cx="928694" cy="963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28596" y="500042"/>
            <a:ext cx="8143932" cy="378565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6000" dirty="0" smtClean="0"/>
              <a:t>Il </a:t>
            </a:r>
            <a:r>
              <a:rPr lang="it-IT" sz="6000" b="1" dirty="0" smtClean="0">
                <a:solidFill>
                  <a:srgbClr val="FF0000"/>
                </a:solidFill>
              </a:rPr>
              <a:t>24 ottobre 1929 </a:t>
            </a:r>
            <a:r>
              <a:rPr lang="it-IT" sz="6000" dirty="0" smtClean="0"/>
              <a:t>(“</a:t>
            </a:r>
            <a:r>
              <a:rPr lang="it-IT" sz="6000" b="1" dirty="0" smtClean="0"/>
              <a:t>GIOVEDÌ NERO</a:t>
            </a:r>
            <a:r>
              <a:rPr lang="it-IT" sz="6000" dirty="0" smtClean="0"/>
              <a:t>”) </a:t>
            </a:r>
            <a:r>
              <a:rPr lang="it-IT" sz="6000" dirty="0" smtClean="0"/>
              <a:t>la </a:t>
            </a:r>
            <a:r>
              <a:rPr lang="it-IT" sz="6000" dirty="0" smtClean="0"/>
              <a:t>BORSA </a:t>
            </a:r>
            <a:r>
              <a:rPr lang="it-IT" sz="6000" dirty="0" err="1" smtClean="0"/>
              <a:t>DI</a:t>
            </a:r>
            <a:r>
              <a:rPr lang="it-IT" sz="6000" dirty="0" smtClean="0"/>
              <a:t> NEW YORK CROLLA</a:t>
            </a:r>
            <a:endParaRPr lang="it-IT" sz="6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85720" y="4786322"/>
            <a:ext cx="5072098" cy="15696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800" i="1" dirty="0" smtClean="0"/>
              <a:t>i</a:t>
            </a:r>
            <a:r>
              <a:rPr lang="it-IT" sz="4800" i="1" dirty="0" smtClean="0"/>
              <a:t>nizia la “grande depressione”</a:t>
            </a:r>
            <a:endParaRPr lang="it-IT" sz="4800" i="1" dirty="0"/>
          </a:p>
        </p:txBody>
      </p:sp>
      <p:pic>
        <p:nvPicPr>
          <p:cNvPr id="3174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21" y="3286124"/>
            <a:ext cx="4095779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000372"/>
            <a:ext cx="4643470" cy="3571900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428596" y="500042"/>
            <a:ext cx="8143932" cy="19389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6000" b="1" dirty="0" smtClean="0"/>
              <a:t>FALLIMENTO DELLE BANCHE</a:t>
            </a:r>
            <a:endParaRPr lang="it-IT" sz="60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786182" y="1643050"/>
            <a:ext cx="4357718" cy="15696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800" i="1" dirty="0" smtClean="0"/>
              <a:t>p</a:t>
            </a:r>
            <a:r>
              <a:rPr lang="it-IT" sz="4800" i="1" dirty="0" smtClean="0"/>
              <a:t>anico tra i </a:t>
            </a:r>
            <a:r>
              <a:rPr lang="it-IT" sz="4800" i="1" dirty="0" err="1" smtClean="0"/>
              <a:t>correntisti…</a:t>
            </a:r>
            <a:endParaRPr lang="it-IT" sz="4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65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428596" y="500042"/>
            <a:ext cx="8143932" cy="10156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6000" b="1" dirty="0" smtClean="0"/>
              <a:t>CRISI DELLE AZIENDE</a:t>
            </a:r>
            <a:endParaRPr lang="it-IT" sz="60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28596" y="2000240"/>
            <a:ext cx="8143932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800" dirty="0" smtClean="0"/>
              <a:t>Riduzione della produzione</a:t>
            </a:r>
            <a:endParaRPr lang="it-IT" sz="4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28596" y="3286124"/>
            <a:ext cx="8143932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800" dirty="0" smtClean="0"/>
              <a:t>Riduzione dei salari</a:t>
            </a:r>
            <a:endParaRPr lang="it-IT" sz="4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28596" y="4572008"/>
            <a:ext cx="8143932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800" b="1" dirty="0" smtClean="0"/>
              <a:t>LICENZIAMENTI</a:t>
            </a:r>
            <a:endParaRPr lang="it-IT" sz="48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28596" y="5715016"/>
            <a:ext cx="8143932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800" b="1" dirty="0" smtClean="0"/>
              <a:t>FALLIMENTI</a:t>
            </a:r>
            <a:endParaRPr lang="it-IT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28596" y="500042"/>
            <a:ext cx="8143932" cy="19389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6000" b="1" dirty="0" smtClean="0"/>
              <a:t>13-14 MILIONI </a:t>
            </a:r>
            <a:r>
              <a:rPr lang="it-IT" sz="6000" b="1" dirty="0" err="1" smtClean="0"/>
              <a:t>DI</a:t>
            </a:r>
            <a:r>
              <a:rPr lang="it-IT" sz="6000" b="1" dirty="0" smtClean="0"/>
              <a:t> DISOCCUPATI</a:t>
            </a:r>
            <a:endParaRPr lang="it-IT" sz="6000" b="1" dirty="0"/>
          </a:p>
        </p:txBody>
      </p:sp>
      <p:pic>
        <p:nvPicPr>
          <p:cNvPr id="3584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r="1675"/>
          <a:stretch>
            <a:fillRect/>
          </a:stretch>
        </p:blipFill>
        <p:spPr bwMode="auto">
          <a:xfrm>
            <a:off x="0" y="2857496"/>
            <a:ext cx="914400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/>
          <p:cNvGraphicFramePr/>
          <p:nvPr/>
        </p:nvGraphicFramePr>
        <p:xfrm>
          <a:off x="1428728" y="1000108"/>
          <a:ext cx="657229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t="3508"/>
          <a:stretch>
            <a:fillRect/>
          </a:stretch>
        </p:blipFill>
        <p:spPr bwMode="auto">
          <a:xfrm>
            <a:off x="0" y="0"/>
            <a:ext cx="9144000" cy="5893902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428596" y="3786190"/>
            <a:ext cx="8143932" cy="286232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6000" b="1" dirty="0" smtClean="0"/>
              <a:t>LA CRISI SI ESTENDE A TUTTI I PAESI CAPITALISTICI</a:t>
            </a:r>
            <a:endParaRPr lang="it-IT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r="60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500034" y="4429132"/>
            <a:ext cx="8143932" cy="193899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6000" b="1" dirty="0" smtClean="0"/>
              <a:t>REAZIONE ALLA CRISI DEL 1929</a:t>
            </a:r>
            <a:endParaRPr lang="it-IT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00034" y="857232"/>
            <a:ext cx="8143932" cy="101566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6000" b="1" dirty="0" smtClean="0"/>
              <a:t>NEW DEAL</a:t>
            </a:r>
            <a:endParaRPr lang="it-IT" sz="6000" b="1" dirty="0"/>
          </a:p>
        </p:txBody>
      </p:sp>
      <p:pic>
        <p:nvPicPr>
          <p:cNvPr id="3993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214554"/>
            <a:ext cx="428625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1106" y="0"/>
            <a:ext cx="4972894" cy="6858000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214282" y="357166"/>
            <a:ext cx="5643602" cy="193899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6000" dirty="0" smtClean="0"/>
              <a:t>1932: eletto </a:t>
            </a:r>
            <a:r>
              <a:rPr lang="it-IT" sz="6000" b="1" dirty="0" smtClean="0"/>
              <a:t>ROOSEVELT</a:t>
            </a:r>
            <a:endParaRPr lang="it-IT" sz="60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14282" y="4071942"/>
            <a:ext cx="5786478" cy="193899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6000" dirty="0" smtClean="0"/>
              <a:t>a</a:t>
            </a:r>
            <a:r>
              <a:rPr lang="it-IT" sz="6000" dirty="0" smtClean="0"/>
              <a:t>bbandona il LIBERISMO</a:t>
            </a:r>
            <a:endParaRPr lang="it-IT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8643966" cy="4585062"/>
          </a:xfrm>
          <a:prstGeom prst="rect">
            <a:avLst/>
          </a:prstGeom>
          <a:noFill/>
        </p:spPr>
      </p:pic>
      <p:pic>
        <p:nvPicPr>
          <p:cNvPr id="3" name="Picture 2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5143512"/>
            <a:ext cx="1428730" cy="1428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t="9535" b="13672"/>
          <a:stretch>
            <a:fillRect/>
          </a:stretch>
        </p:blipFill>
        <p:spPr bwMode="auto">
          <a:xfrm>
            <a:off x="2890166" y="0"/>
            <a:ext cx="625383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sellaDiTesto 1"/>
          <p:cNvSpPr txBox="1"/>
          <p:nvPr/>
        </p:nvSpPr>
        <p:spPr>
          <a:xfrm>
            <a:off x="285720" y="1000108"/>
            <a:ext cx="4500562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5400" b="1" dirty="0" smtClean="0"/>
              <a:t>GRANDE BENESSERE</a:t>
            </a:r>
            <a:endParaRPr lang="it-IT" sz="54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785918" y="3357562"/>
            <a:ext cx="564360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 smtClean="0"/>
              <a:t>Jazz, charleston, </a:t>
            </a:r>
            <a:r>
              <a:rPr lang="it-IT" sz="4000" dirty="0" err="1" smtClean="0"/>
              <a:t>cinema…</a:t>
            </a:r>
            <a:endParaRPr lang="it-IT" sz="4000" dirty="0"/>
          </a:p>
        </p:txBody>
      </p:sp>
      <p:pic>
        <p:nvPicPr>
          <p:cNvPr id="6" name="Picture 6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 l="25179" r="22897"/>
          <a:stretch>
            <a:fillRect/>
          </a:stretch>
        </p:blipFill>
        <p:spPr bwMode="auto">
          <a:xfrm>
            <a:off x="0" y="0"/>
            <a:ext cx="928694" cy="963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00034" y="214290"/>
            <a:ext cx="8143932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6000" b="1" dirty="0" smtClean="0"/>
              <a:t>NEW DEAL</a:t>
            </a:r>
            <a:endParaRPr lang="it-IT" sz="60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00034" y="1714488"/>
            <a:ext cx="8143932" cy="193899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143000" indent="-1143000" algn="ctr">
              <a:buAutoNum type="arabicPeriod"/>
            </a:pPr>
            <a:r>
              <a:rPr lang="it-IT" sz="6000" b="1" dirty="0" smtClean="0"/>
              <a:t>creare LAVORO</a:t>
            </a:r>
          </a:p>
          <a:p>
            <a:pPr marL="1143000" indent="-1143000" algn="ctr"/>
            <a:r>
              <a:rPr lang="it-IT" sz="6000" b="1" dirty="0" smtClean="0"/>
              <a:t>- Lavori pubblici</a:t>
            </a:r>
            <a:endParaRPr lang="it-IT" sz="60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00034" y="4357694"/>
            <a:ext cx="8143932" cy="193899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i="1" dirty="0" smtClean="0"/>
              <a:t>LAVORO = SOLDI DA SPENDERE = RISOLLEVAMENTO DELLE IMPRESE = LAVORO</a:t>
            </a:r>
            <a:endParaRPr lang="it-IT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00034" y="214290"/>
            <a:ext cx="8143932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6000" b="1" dirty="0" smtClean="0"/>
              <a:t>NEW DEAL</a:t>
            </a:r>
            <a:endParaRPr lang="it-IT" sz="60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00034" y="1714488"/>
            <a:ext cx="8143932" cy="175432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143000" indent="-1143000" algn="ctr"/>
            <a:r>
              <a:rPr lang="it-IT" sz="5400" b="1" dirty="0" smtClean="0"/>
              <a:t>2. Sostenere la ripresa AGRICOLA</a:t>
            </a:r>
            <a:endParaRPr lang="it-IT" sz="5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28596" y="4000504"/>
            <a:ext cx="8143932" cy="258532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143000" indent="-1143000" algn="ctr"/>
            <a:r>
              <a:rPr lang="it-IT" sz="5400" b="1" dirty="0" smtClean="0"/>
              <a:t>3. SALARI minimi, </a:t>
            </a:r>
            <a:r>
              <a:rPr lang="it-IT" sz="5400" b="1" dirty="0" smtClean="0"/>
              <a:t>SUSSIDI di disoccupazione,</a:t>
            </a:r>
            <a:r>
              <a:rPr lang="it-IT" sz="5400" b="1" dirty="0" smtClean="0"/>
              <a:t> SINDACATI</a:t>
            </a:r>
            <a:endParaRPr lang="it-IT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00034" y="1000108"/>
            <a:ext cx="8143932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6000" b="1" dirty="0" smtClean="0"/>
              <a:t>NEW DEAL</a:t>
            </a:r>
            <a:endParaRPr lang="it-IT" sz="60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71472" y="3214686"/>
            <a:ext cx="8143932" cy="92333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143000" indent="-1143000" algn="ctr"/>
            <a:r>
              <a:rPr lang="it-IT" sz="5400" b="1" dirty="0" smtClean="0"/>
              <a:t>4. Riforma FISCALE</a:t>
            </a:r>
            <a:endParaRPr lang="it-IT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85720" y="2000240"/>
            <a:ext cx="8572560" cy="45720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2285984" y="285728"/>
            <a:ext cx="450056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5400" dirty="0" smtClean="0"/>
              <a:t>OTTIMISMO</a:t>
            </a:r>
            <a:endParaRPr lang="it-IT" sz="5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00034" y="1500174"/>
            <a:ext cx="8143932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5400" b="1" dirty="0" smtClean="0"/>
              <a:t>IMPONENTE CRESCITA ECONOMICA</a:t>
            </a:r>
            <a:endParaRPr lang="it-IT" sz="54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71472" y="3643314"/>
            <a:ext cx="4357718" cy="258532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5400" dirty="0" smtClean="0"/>
              <a:t>↑64%</a:t>
            </a:r>
          </a:p>
          <a:p>
            <a:pPr algn="ctr"/>
            <a:r>
              <a:rPr lang="it-IT" sz="5400" dirty="0" smtClean="0"/>
              <a:t>Produzione industriale</a:t>
            </a:r>
            <a:endParaRPr lang="it-IT" sz="5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286380" y="3571876"/>
            <a:ext cx="3286148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5400" dirty="0" smtClean="0"/>
              <a:t>↑reddito medio</a:t>
            </a:r>
            <a:endParaRPr lang="it-IT" sz="5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143504" y="5500702"/>
            <a:ext cx="3500462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5400" dirty="0" smtClean="0"/>
              <a:t>↑consumi</a:t>
            </a:r>
            <a:endParaRPr lang="it-IT" sz="5400" dirty="0"/>
          </a:p>
        </p:txBody>
      </p:sp>
      <p:pic>
        <p:nvPicPr>
          <p:cNvPr id="8" name="Picture 6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25179" r="22897"/>
          <a:stretch>
            <a:fillRect/>
          </a:stretch>
        </p:blipFill>
        <p:spPr bwMode="auto">
          <a:xfrm>
            <a:off x="0" y="0"/>
            <a:ext cx="928694" cy="963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707807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5000628" y="500042"/>
            <a:ext cx="3500462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5400" dirty="0" smtClean="0"/>
              <a:t>pubblicità</a:t>
            </a:r>
            <a:endParaRPr lang="it-IT" sz="5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072066" y="3929066"/>
            <a:ext cx="3500462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5400" dirty="0" smtClean="0"/>
              <a:t>c</a:t>
            </a:r>
            <a:r>
              <a:rPr lang="it-IT" sz="5400" dirty="0" smtClean="0"/>
              <a:t>onsumo di massa</a:t>
            </a:r>
            <a:endParaRPr lang="it-IT" sz="5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072066" y="1785926"/>
            <a:ext cx="3500462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5400" dirty="0" smtClean="0"/>
              <a:t>g</a:t>
            </a:r>
            <a:r>
              <a:rPr lang="it-IT" sz="5400" dirty="0" smtClean="0"/>
              <a:t>randi magazzini</a:t>
            </a:r>
            <a:endParaRPr lang="it-IT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2500298" y="2143116"/>
            <a:ext cx="4071966" cy="2585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5400" dirty="0" smtClean="0"/>
              <a:t>ASPETTI NEGATIVI DEL PERIODO</a:t>
            </a:r>
            <a:endParaRPr lang="it-IT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0"/>
            <a:ext cx="7143768" cy="6863010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357158" y="857232"/>
            <a:ext cx="4714908" cy="258532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5400" dirty="0" smtClean="0"/>
              <a:t>INTOLLERANZA CONTRO GLI STRANIERI</a:t>
            </a:r>
            <a:endParaRPr lang="it-IT" sz="5400" dirty="0"/>
          </a:p>
        </p:txBody>
      </p:sp>
      <p:pic>
        <p:nvPicPr>
          <p:cNvPr id="6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 l="25524" r="21976"/>
          <a:stretch>
            <a:fillRect/>
          </a:stretch>
        </p:blipFill>
        <p:spPr bwMode="auto">
          <a:xfrm>
            <a:off x="0" y="0"/>
            <a:ext cx="776865" cy="796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9375" r="15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2214546" y="5429264"/>
            <a:ext cx="4714908" cy="9233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5400" dirty="0" smtClean="0"/>
              <a:t>KU KLUX KLAN</a:t>
            </a:r>
            <a:endParaRPr lang="it-IT" sz="5400" dirty="0"/>
          </a:p>
        </p:txBody>
      </p:sp>
      <p:pic>
        <p:nvPicPr>
          <p:cNvPr id="22532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 l="25524" r="21976"/>
          <a:stretch>
            <a:fillRect/>
          </a:stretch>
        </p:blipFill>
        <p:spPr bwMode="auto">
          <a:xfrm>
            <a:off x="0" y="0"/>
            <a:ext cx="776865" cy="796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r="2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2143108" y="3214686"/>
            <a:ext cx="4714908" cy="175432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5400" dirty="0" smtClean="0"/>
              <a:t>Es. SACCO E VANZETTI</a:t>
            </a:r>
            <a:endParaRPr lang="it-IT" sz="5400" dirty="0"/>
          </a:p>
        </p:txBody>
      </p:sp>
      <p:pic>
        <p:nvPicPr>
          <p:cNvPr id="6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 l="25524" r="21976"/>
          <a:stretch>
            <a:fillRect/>
          </a:stretch>
        </p:blipFill>
        <p:spPr bwMode="auto">
          <a:xfrm>
            <a:off x="0" y="0"/>
            <a:ext cx="776865" cy="796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240</Words>
  <Application>Microsoft Office PowerPoint</Application>
  <PresentationFormat>Presentazione su schermo (4:3)</PresentationFormat>
  <Paragraphs>65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Tema di Office</vt:lpstr>
      <vt:lpstr>1929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1929</dc:title>
  <dc:creator>simone.dell@libero.it</dc:creator>
  <cp:lastModifiedBy>simone.dell@libero.it</cp:lastModifiedBy>
  <cp:revision>11</cp:revision>
  <dcterms:created xsi:type="dcterms:W3CDTF">2020-12-03T14:26:15Z</dcterms:created>
  <dcterms:modified xsi:type="dcterms:W3CDTF">2020-12-07T11:44:59Z</dcterms:modified>
</cp:coreProperties>
</file>